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2"/>
  </p:notesMasterIdLst>
  <p:sldIdLst>
    <p:sldId id="262" r:id="rId5"/>
    <p:sldId id="261" r:id="rId6"/>
    <p:sldId id="263" r:id="rId7"/>
    <p:sldId id="264" r:id="rId8"/>
    <p:sldId id="265" r:id="rId9"/>
    <p:sldId id="267" r:id="rId10"/>
    <p:sldId id="266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m8hNNaTY/VTWjfgeAAPnu3F/m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592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2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566738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>
            <a:spLocks noGrp="1"/>
          </p:cNvSpPr>
          <p:nvPr>
            <p:ph type="pic" idx="3"/>
          </p:nvPr>
        </p:nvSpPr>
        <p:spPr>
          <a:xfrm>
            <a:off x="3926145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7" name="Google Shape;47;p31"/>
          <p:cNvSpPr txBox="1">
            <a:spLocks noGrp="1"/>
          </p:cNvSpPr>
          <p:nvPr>
            <p:ph type="body" idx="4"/>
          </p:nvPr>
        </p:nvSpPr>
        <p:spPr>
          <a:xfrm>
            <a:off x="3925955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>
            <a:spLocks noGrp="1"/>
          </p:cNvSpPr>
          <p:nvPr>
            <p:ph type="pic" idx="5"/>
          </p:nvPr>
        </p:nvSpPr>
        <p:spPr>
          <a:xfrm>
            <a:off x="7291796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9" name="Google Shape;49;p31"/>
          <p:cNvSpPr txBox="1">
            <a:spLocks noGrp="1"/>
          </p:cNvSpPr>
          <p:nvPr>
            <p:ph type="body" idx="6"/>
          </p:nvPr>
        </p:nvSpPr>
        <p:spPr>
          <a:xfrm>
            <a:off x="7291606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6951472" cy="387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2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sz="2800" b="0" i="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8111A9F-D0A6-F73B-6E7C-490871BECB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511" y="5578622"/>
            <a:ext cx="3395766" cy="119492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>
  <p:cSld name="4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3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sz="2800" b="0" i="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6000"/>
              <a:buFont typeface="Arial"/>
              <a:buNone/>
              <a:defRPr sz="6000" b="1" i="0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E9F0F78-10F4-FB9A-523B-68BD22F2F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336" y="5581663"/>
            <a:ext cx="3395766" cy="119492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Slide">
  <p:cSld name="6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 txBox="1">
            <a:spLocks noGrp="1"/>
          </p:cNvSpPr>
          <p:nvPr>
            <p:ph type="body" idx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ctrTitle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>
            <a:spLocks noGrp="1"/>
          </p:cNvSpPr>
          <p:nvPr>
            <p:ph type="pic" idx="2"/>
          </p:nvPr>
        </p:nvSpPr>
        <p:spPr>
          <a:xfrm flipH="1">
            <a:off x="7078130" y="995819"/>
            <a:ext cx="5113867" cy="5862181"/>
          </a:xfrm>
          <a:prstGeom prst="round1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C0276E-A886-9034-AE76-946F66D270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646" y="5514902"/>
            <a:ext cx="3930875" cy="138321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5"/>
          <p:cNvSpPr txBox="1">
            <a:spLocks noGrp="1"/>
          </p:cNvSpPr>
          <p:nvPr>
            <p:ph type="body" idx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5"/>
          <p:cNvSpPr txBox="1">
            <a:spLocks noGrp="1"/>
          </p:cNvSpPr>
          <p:nvPr>
            <p:ph type="ctrTitle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1113C47-B5B0-84FB-BAAE-BAB2ECFAA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4173" y="873027"/>
            <a:ext cx="7263654" cy="255597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>
  <p:cSld name="7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6"/>
          <p:cNvSpPr txBox="1">
            <a:spLocks noGrp="1"/>
          </p:cNvSpPr>
          <p:nvPr>
            <p:ph type="body" idx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marL="1371600" lvl="2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marL="2286000" lvl="4" indent="-36576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ctrTitle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9D885F-754F-1B87-4455-F9E15AD78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9568" y="707919"/>
            <a:ext cx="7732864" cy="272108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7"/>
          <p:cNvSpPr txBox="1">
            <a:spLocks noGrp="1"/>
          </p:cNvSpPr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ftr" idx="11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47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E25C33-94F7-BC8A-CEBC-10086D646BAB}"/>
              </a:ext>
            </a:extLst>
          </p:cNvPr>
          <p:cNvSpPr/>
          <p:nvPr userDrawn="1"/>
        </p:nvSpPr>
        <p:spPr>
          <a:xfrm>
            <a:off x="1" y="6174375"/>
            <a:ext cx="566928" cy="6836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566928" y="2185416"/>
            <a:ext cx="11037884" cy="396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/>
          <p:nvPr/>
        </p:nvSpPr>
        <p:spPr>
          <a:xfrm>
            <a:off x="549831" y="6174376"/>
            <a:ext cx="3446775" cy="683623"/>
          </a:xfrm>
          <a:prstGeom prst="round1Rect">
            <a:avLst>
              <a:gd name="adj" fmla="val 33439"/>
            </a:avLst>
          </a:prstGeom>
          <a:solidFill>
            <a:srgbClr val="FF5F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ftr" idx="11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Picture 1" descr="A black background with white text and orange letter&#10;&#10;Description automatically generated">
            <a:extLst>
              <a:ext uri="{FF2B5EF4-FFF2-40B4-BE49-F238E27FC236}">
                <a16:creationId xmlns:a16="http://schemas.microsoft.com/office/drawing/2014/main" id="{8C26CE0B-A47D-600A-3D4C-385E2F3E4C0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444" y="5927694"/>
            <a:ext cx="1197818" cy="119781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sa.fshn.illinois.edu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>
            <a:spLocks noGrp="1"/>
          </p:cNvSpPr>
          <p:nvPr>
            <p:ph type="title"/>
          </p:nvPr>
        </p:nvSpPr>
        <p:spPr>
          <a:xfrm>
            <a:off x="566928" y="708782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 dirty="0"/>
              <a:t>What is the FSHN GSA?</a:t>
            </a:r>
            <a:endParaRPr dirty="0"/>
          </a:p>
        </p:txBody>
      </p:sp>
      <p:sp>
        <p:nvSpPr>
          <p:cNvPr id="199" name="Google Shape;199;p7"/>
          <p:cNvSpPr txBox="1">
            <a:spLocks noGrp="1"/>
          </p:cNvSpPr>
          <p:nvPr>
            <p:ph type="body" idx="1"/>
          </p:nvPr>
        </p:nvSpPr>
        <p:spPr>
          <a:xfrm>
            <a:off x="629430" y="1233943"/>
            <a:ext cx="8942370" cy="1160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</a:pPr>
            <a:r>
              <a:rPr lang="en-US" sz="2800" b="1" dirty="0"/>
              <a:t>The FSHN Graduate Student Association (GSA) </a:t>
            </a:r>
            <a:r>
              <a:rPr lang="en-US" sz="2800" dirty="0"/>
              <a:t>is the organization for all FSHN Department grad students. If you are a grad student in our department, you are automatically a member!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</a:pPr>
            <a:endParaRPr sz="2800" dirty="0"/>
          </a:p>
        </p:txBody>
      </p:sp>
      <p:sp>
        <p:nvSpPr>
          <p:cNvPr id="201" name="Google Shape;201;p7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sp>
        <p:nvSpPr>
          <p:cNvPr id="2" name="Google Shape;198;p7">
            <a:extLst>
              <a:ext uri="{FF2B5EF4-FFF2-40B4-BE49-F238E27FC236}">
                <a16:creationId xmlns:a16="http://schemas.microsoft.com/office/drawing/2014/main" id="{4ABC226C-6509-2167-CD97-50072C0273F6}"/>
              </a:ext>
            </a:extLst>
          </p:cNvPr>
          <p:cNvSpPr txBox="1">
            <a:spLocks/>
          </p:cNvSpPr>
          <p:nvPr/>
        </p:nvSpPr>
        <p:spPr>
          <a:xfrm>
            <a:off x="2620200" y="3844720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en-US" dirty="0"/>
              <a:t>What are our goals?</a:t>
            </a:r>
          </a:p>
        </p:txBody>
      </p:sp>
      <p:sp>
        <p:nvSpPr>
          <p:cNvPr id="3" name="Google Shape;198;p7">
            <a:extLst>
              <a:ext uri="{FF2B5EF4-FFF2-40B4-BE49-F238E27FC236}">
                <a16:creationId xmlns:a16="http://schemas.microsoft.com/office/drawing/2014/main" id="{154E52F6-04BB-033F-F8F8-32C77DC92922}"/>
              </a:ext>
            </a:extLst>
          </p:cNvPr>
          <p:cNvSpPr txBox="1">
            <a:spLocks/>
          </p:cNvSpPr>
          <p:nvPr/>
        </p:nvSpPr>
        <p:spPr>
          <a:xfrm>
            <a:off x="62484" y="4488377"/>
            <a:ext cx="4175760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en-US" sz="3200" b="0" dirty="0">
                <a:solidFill>
                  <a:schemeClr val="tx1"/>
                </a:solidFill>
                <a:latin typeface="Amasis MT Pro Black" panose="020F0502020204030204" pitchFamily="18" charset="0"/>
              </a:rPr>
              <a:t>BUILD COMMUNITY</a:t>
            </a:r>
          </a:p>
        </p:txBody>
      </p:sp>
      <p:sp>
        <p:nvSpPr>
          <p:cNvPr id="4" name="Google Shape;198;p7">
            <a:extLst>
              <a:ext uri="{FF2B5EF4-FFF2-40B4-BE49-F238E27FC236}">
                <a16:creationId xmlns:a16="http://schemas.microsoft.com/office/drawing/2014/main" id="{C8FA92B2-65E3-5D36-410F-23FAA1B2D655}"/>
              </a:ext>
            </a:extLst>
          </p:cNvPr>
          <p:cNvSpPr txBox="1">
            <a:spLocks/>
          </p:cNvSpPr>
          <p:nvPr/>
        </p:nvSpPr>
        <p:spPr>
          <a:xfrm>
            <a:off x="4353659" y="4488377"/>
            <a:ext cx="3714097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en-US" sz="3200" b="0" dirty="0">
                <a:solidFill>
                  <a:schemeClr val="tx1"/>
                </a:solidFill>
                <a:latin typeface="Amasis MT Pro Black" panose="020F0502020204030204" pitchFamily="18" charset="0"/>
              </a:rPr>
              <a:t>HELP STUDENTS  BE SUCCESSFUL</a:t>
            </a:r>
          </a:p>
        </p:txBody>
      </p:sp>
      <p:sp>
        <p:nvSpPr>
          <p:cNvPr id="5" name="Google Shape;198;p7">
            <a:extLst>
              <a:ext uri="{FF2B5EF4-FFF2-40B4-BE49-F238E27FC236}">
                <a16:creationId xmlns:a16="http://schemas.microsoft.com/office/drawing/2014/main" id="{24CBACDD-D212-BE40-C886-79C2D1F029F1}"/>
              </a:ext>
            </a:extLst>
          </p:cNvPr>
          <p:cNvSpPr txBox="1">
            <a:spLocks/>
          </p:cNvSpPr>
          <p:nvPr/>
        </p:nvSpPr>
        <p:spPr>
          <a:xfrm>
            <a:off x="8183172" y="4488377"/>
            <a:ext cx="3714097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en-US" sz="3200" b="0" dirty="0">
                <a:solidFill>
                  <a:schemeClr val="tx1"/>
                </a:solidFill>
                <a:latin typeface="Amasis MT Pro Black" panose="020F0502020204030204" pitchFamily="18" charset="0"/>
              </a:rPr>
              <a:t>MAKE GRAD SCHOOL FUN!</a:t>
            </a:r>
          </a:p>
        </p:txBody>
      </p:sp>
      <p:pic>
        <p:nvPicPr>
          <p:cNvPr id="6" name="Picture 4" descr="handshake&quot; Emoji - Download for free – Iconduck">
            <a:extLst>
              <a:ext uri="{FF2B5EF4-FFF2-40B4-BE49-F238E27FC236}">
                <a16:creationId xmlns:a16="http://schemas.microsoft.com/office/drawing/2014/main" id="{9B933F6D-CEE6-1091-B006-71E91E74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62" y="5406187"/>
            <a:ext cx="791203" cy="61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duation cap&quot; Emoji - Download for free – Iconduck">
            <a:extLst>
              <a:ext uri="{FF2B5EF4-FFF2-40B4-BE49-F238E27FC236}">
                <a16:creationId xmlns:a16="http://schemas.microsoft.com/office/drawing/2014/main" id="{7FF59396-23A3-20D2-4FB5-8E501959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86" y="5406187"/>
            <a:ext cx="684755" cy="7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y popper&quot; Emoji - Download for free – Iconduck">
            <a:extLst>
              <a:ext uri="{FF2B5EF4-FFF2-40B4-BE49-F238E27FC236}">
                <a16:creationId xmlns:a16="http://schemas.microsoft.com/office/drawing/2014/main" id="{A3087990-0EF0-A751-B7DE-3C89DF04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594" y="5467066"/>
            <a:ext cx="707288" cy="7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 Emoji [Free Download All Emojis] | Emoji Island">
            <a:extLst>
              <a:ext uri="{FF2B5EF4-FFF2-40B4-BE49-F238E27FC236}">
                <a16:creationId xmlns:a16="http://schemas.microsoft.com/office/drawing/2014/main" id="{35BB53CD-1007-12A8-551D-B82CF463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48" y="5519723"/>
            <a:ext cx="708272" cy="7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5E2772-2FD3-E677-5DF5-74506A1C2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084" y="-200760"/>
            <a:ext cx="2667953" cy="345232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581A747-6B74-31EB-5898-E1349FB8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15" y="5418992"/>
            <a:ext cx="682662" cy="6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>
            <a:spLocks noGrp="1"/>
          </p:cNvSpPr>
          <p:nvPr>
            <p:ph type="title"/>
          </p:nvPr>
        </p:nvSpPr>
        <p:spPr>
          <a:xfrm>
            <a:off x="1790391" y="326966"/>
            <a:ext cx="86112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 sz="4000" dirty="0">
                <a:latin typeface="Amasis MT Pro Black" panose="02040A04050005020304" pitchFamily="18" charset="0"/>
              </a:rPr>
              <a:t>Your 9 newest besties in FSHN!</a:t>
            </a:r>
            <a:endParaRPr sz="4000" dirty="0">
              <a:latin typeface="Amasis MT Pro Black" panose="02040A04050005020304" pitchFamily="18" charset="0"/>
            </a:endParaRPr>
          </a:p>
        </p:txBody>
      </p:sp>
      <p:pic>
        <p:nvPicPr>
          <p:cNvPr id="7" name="Picture Placeholder 6" descr="A person holding a dog&#10;&#10;Description automatically generated">
            <a:extLst>
              <a:ext uri="{FF2B5EF4-FFF2-40B4-BE49-F238E27FC236}">
                <a16:creationId xmlns:a16="http://schemas.microsoft.com/office/drawing/2014/main" id="{6452A7FB-1D68-80B8-5839-FB368091600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22105" t="24965" r="23068" b="4171"/>
          <a:stretch/>
        </p:blipFill>
        <p:spPr>
          <a:xfrm rot="5400000">
            <a:off x="159075" y="1371967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87" name="Google Shape;187;p6"/>
          <p:cNvSpPr txBox="1">
            <a:spLocks noGrp="1"/>
          </p:cNvSpPr>
          <p:nvPr>
            <p:ph type="body" idx="1"/>
          </p:nvPr>
        </p:nvSpPr>
        <p:spPr>
          <a:xfrm>
            <a:off x="494670" y="5014192"/>
            <a:ext cx="2674800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dirty="0"/>
              <a:t>Gabby Pinto</a:t>
            </a: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b="0" dirty="0"/>
              <a:t>President</a:t>
            </a:r>
          </a:p>
        </p:txBody>
      </p:sp>
      <p:sp>
        <p:nvSpPr>
          <p:cNvPr id="192" name="Google Shape;192;p6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5747D075-D510-3F44-D1A0-3E9B4F3D7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0" t="8850" r="7130" b="23925"/>
          <a:stretch/>
        </p:blipFill>
        <p:spPr>
          <a:xfrm>
            <a:off x="4294676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FCCB9209-4350-CF7F-9FD0-B132829B1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61" b="13561"/>
          <a:stretch/>
        </p:blipFill>
        <p:spPr>
          <a:xfrm>
            <a:off x="8430277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" name="Google Shape;187;p6">
            <a:extLst>
              <a:ext uri="{FF2B5EF4-FFF2-40B4-BE49-F238E27FC236}">
                <a16:creationId xmlns:a16="http://schemas.microsoft.com/office/drawing/2014/main" id="{734E810E-52EB-92AB-803C-195A479BA34B}"/>
              </a:ext>
            </a:extLst>
          </p:cNvPr>
          <p:cNvSpPr txBox="1">
            <a:spLocks/>
          </p:cNvSpPr>
          <p:nvPr/>
        </p:nvSpPr>
        <p:spPr>
          <a:xfrm>
            <a:off x="4136472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Karson Hilgendorf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Vice President, Grad Recruitment Co-chair</a:t>
            </a:r>
          </a:p>
        </p:txBody>
      </p:sp>
      <p:sp>
        <p:nvSpPr>
          <p:cNvPr id="16" name="Google Shape;187;p6">
            <a:extLst>
              <a:ext uri="{FF2B5EF4-FFF2-40B4-BE49-F238E27FC236}">
                <a16:creationId xmlns:a16="http://schemas.microsoft.com/office/drawing/2014/main" id="{2034E4D5-8750-9B55-CE8A-52D893B22D58}"/>
              </a:ext>
            </a:extLst>
          </p:cNvPr>
          <p:cNvSpPr txBox="1">
            <a:spLocks/>
          </p:cNvSpPr>
          <p:nvPr/>
        </p:nvSpPr>
        <p:spPr>
          <a:xfrm>
            <a:off x="8272944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Deven Madhani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Treasurer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52A7FB-1D68-80B8-5839-FB368091600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7607" b="27607"/>
          <a:stretch/>
        </p:blipFill>
        <p:spPr>
          <a:xfrm>
            <a:off x="159075" y="1371967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87" name="Google Shape;187;p6"/>
          <p:cNvSpPr txBox="1">
            <a:spLocks noGrp="1"/>
          </p:cNvSpPr>
          <p:nvPr>
            <p:ph type="body" idx="1"/>
          </p:nvPr>
        </p:nvSpPr>
        <p:spPr>
          <a:xfrm>
            <a:off x="494670" y="5014192"/>
            <a:ext cx="2674800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dirty="0"/>
              <a:t>Jayita De</a:t>
            </a: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b="0" dirty="0"/>
              <a:t>Secretary</a:t>
            </a:r>
          </a:p>
        </p:txBody>
      </p:sp>
      <p:sp>
        <p:nvSpPr>
          <p:cNvPr id="192" name="Google Shape;192;p6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5747D075-D510-3F44-D1A0-3E9B4F3D7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7" t="15866" r="16514" b="31239"/>
          <a:stretch/>
        </p:blipFill>
        <p:spPr>
          <a:xfrm>
            <a:off x="4294676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FCCB9209-4350-CF7F-9FD0-B132829B1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78" t="16213" r="10904" b="1303"/>
          <a:stretch/>
        </p:blipFill>
        <p:spPr>
          <a:xfrm>
            <a:off x="8430277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" name="Google Shape;187;p6">
            <a:extLst>
              <a:ext uri="{FF2B5EF4-FFF2-40B4-BE49-F238E27FC236}">
                <a16:creationId xmlns:a16="http://schemas.microsoft.com/office/drawing/2014/main" id="{734E810E-52EB-92AB-803C-195A479BA34B}"/>
              </a:ext>
            </a:extLst>
          </p:cNvPr>
          <p:cNvSpPr txBox="1">
            <a:spLocks/>
          </p:cNvSpPr>
          <p:nvPr/>
        </p:nvSpPr>
        <p:spPr>
          <a:xfrm>
            <a:off x="4136472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Cecil Barnett-Neefs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Student Webmaster, Technical Chair</a:t>
            </a:r>
          </a:p>
        </p:txBody>
      </p:sp>
      <p:sp>
        <p:nvSpPr>
          <p:cNvPr id="16" name="Google Shape;187;p6">
            <a:extLst>
              <a:ext uri="{FF2B5EF4-FFF2-40B4-BE49-F238E27FC236}">
                <a16:creationId xmlns:a16="http://schemas.microsoft.com/office/drawing/2014/main" id="{2034E4D5-8750-9B55-CE8A-52D893B22D58}"/>
              </a:ext>
            </a:extLst>
          </p:cNvPr>
          <p:cNvSpPr txBox="1">
            <a:spLocks/>
          </p:cNvSpPr>
          <p:nvPr/>
        </p:nvSpPr>
        <p:spPr>
          <a:xfrm>
            <a:off x="8272944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Suraya “Papri”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International Student Rep, Grad Recruitment Co-chair</a:t>
            </a:r>
          </a:p>
          <a:p>
            <a:pPr marL="0" indent="0" algn="ctr">
              <a:spcBef>
                <a:spcPts val="0"/>
              </a:spcBef>
            </a:pPr>
            <a:endParaRPr lang="en-US" sz="2400" b="0" dirty="0"/>
          </a:p>
        </p:txBody>
      </p:sp>
      <p:sp>
        <p:nvSpPr>
          <p:cNvPr id="4" name="Google Shape;184;p6">
            <a:extLst>
              <a:ext uri="{FF2B5EF4-FFF2-40B4-BE49-F238E27FC236}">
                <a16:creationId xmlns:a16="http://schemas.microsoft.com/office/drawing/2014/main" id="{A5BC955B-E515-A2C3-526C-B2DD5F93A033}"/>
              </a:ext>
            </a:extLst>
          </p:cNvPr>
          <p:cNvSpPr txBox="1">
            <a:spLocks/>
          </p:cNvSpPr>
          <p:nvPr/>
        </p:nvSpPr>
        <p:spPr>
          <a:xfrm>
            <a:off x="1790391" y="326966"/>
            <a:ext cx="86112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en-US" sz="4000" dirty="0">
                <a:latin typeface="Amasis MT Pro Black" panose="02040A04050005020304" pitchFamily="18" charset="0"/>
              </a:rPr>
              <a:t>Your 9 newest besties in FSHN!</a:t>
            </a:r>
          </a:p>
        </p:txBody>
      </p:sp>
    </p:spTree>
    <p:extLst>
      <p:ext uri="{BB962C8B-B14F-4D97-AF65-F5344CB8AC3E}">
        <p14:creationId xmlns:p14="http://schemas.microsoft.com/office/powerpoint/2010/main" val="107285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52A7FB-1D68-80B8-5839-FB368091600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666" b="13666"/>
          <a:stretch/>
        </p:blipFill>
        <p:spPr>
          <a:xfrm>
            <a:off x="159075" y="1371967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87" name="Google Shape;187;p6"/>
          <p:cNvSpPr txBox="1">
            <a:spLocks noGrp="1"/>
          </p:cNvSpPr>
          <p:nvPr>
            <p:ph type="body" idx="1"/>
          </p:nvPr>
        </p:nvSpPr>
        <p:spPr>
          <a:xfrm>
            <a:off x="245987" y="5014192"/>
            <a:ext cx="317216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dirty="0"/>
              <a:t>Mirai Miura</a:t>
            </a: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2400" b="0" dirty="0"/>
              <a:t>Social Activities Chair</a:t>
            </a:r>
          </a:p>
        </p:txBody>
      </p:sp>
      <p:sp>
        <p:nvSpPr>
          <p:cNvPr id="192" name="Google Shape;192;p6"/>
          <p:cNvSpPr txBox="1">
            <a:spLocks noGrp="1"/>
          </p:cNvSpPr>
          <p:nvPr>
            <p:ph type="sldNum" idx="12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5747D075-D510-3F44-D1A0-3E9B4F3D7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11" t="10837" r="18959" b="1002"/>
          <a:stretch/>
        </p:blipFill>
        <p:spPr>
          <a:xfrm>
            <a:off x="4294676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FCCB9209-4350-CF7F-9FD0-B132829B1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1" t="14143" r="6251" b="6777"/>
          <a:stretch/>
        </p:blipFill>
        <p:spPr>
          <a:xfrm>
            <a:off x="8430277" y="1371966"/>
            <a:ext cx="3345990" cy="324351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" name="Google Shape;187;p6">
            <a:extLst>
              <a:ext uri="{FF2B5EF4-FFF2-40B4-BE49-F238E27FC236}">
                <a16:creationId xmlns:a16="http://schemas.microsoft.com/office/drawing/2014/main" id="{734E810E-52EB-92AB-803C-195A479BA34B}"/>
              </a:ext>
            </a:extLst>
          </p:cNvPr>
          <p:cNvSpPr txBox="1">
            <a:spLocks/>
          </p:cNvSpPr>
          <p:nvPr/>
        </p:nvSpPr>
        <p:spPr>
          <a:xfrm>
            <a:off x="4136472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Mehri Karbasi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Academic Activities Chair</a:t>
            </a:r>
          </a:p>
        </p:txBody>
      </p:sp>
      <p:sp>
        <p:nvSpPr>
          <p:cNvPr id="16" name="Google Shape;187;p6">
            <a:extLst>
              <a:ext uri="{FF2B5EF4-FFF2-40B4-BE49-F238E27FC236}">
                <a16:creationId xmlns:a16="http://schemas.microsoft.com/office/drawing/2014/main" id="{2034E4D5-8750-9B55-CE8A-52D893B22D58}"/>
              </a:ext>
            </a:extLst>
          </p:cNvPr>
          <p:cNvSpPr txBox="1">
            <a:spLocks/>
          </p:cNvSpPr>
          <p:nvPr/>
        </p:nvSpPr>
        <p:spPr>
          <a:xfrm>
            <a:off x="8272944" y="5014192"/>
            <a:ext cx="3919056" cy="75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1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sz="2400" dirty="0"/>
              <a:t>Donald Molina</a:t>
            </a:r>
          </a:p>
          <a:p>
            <a:pPr marL="0" indent="0" algn="ctr">
              <a:spcBef>
                <a:spcPts val="0"/>
              </a:spcBef>
            </a:pPr>
            <a:r>
              <a:rPr lang="en-US" sz="2400" b="0" dirty="0"/>
              <a:t>Social Media Rep</a:t>
            </a:r>
          </a:p>
        </p:txBody>
      </p:sp>
      <p:sp>
        <p:nvSpPr>
          <p:cNvPr id="4" name="Google Shape;184;p6">
            <a:extLst>
              <a:ext uri="{FF2B5EF4-FFF2-40B4-BE49-F238E27FC236}">
                <a16:creationId xmlns:a16="http://schemas.microsoft.com/office/drawing/2014/main" id="{36251F3F-3D6C-23AC-9371-A4CF1C4334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0391" y="326966"/>
            <a:ext cx="86112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 sz="4000" dirty="0">
                <a:latin typeface="Amasis MT Pro Black" panose="02040A04050005020304" pitchFamily="18" charset="0"/>
              </a:rPr>
              <a:t>Your 9 newest besties in FSHN!</a:t>
            </a:r>
            <a:endParaRPr sz="4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8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0223-A29A-D7B0-86E4-4F5B7946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92" y="251668"/>
            <a:ext cx="6951472" cy="1089489"/>
          </a:xfrm>
        </p:spPr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What can you expect from the FSHN GSA?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E4E8B-5889-E046-89BE-6A5E3E520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19" y="1341157"/>
            <a:ext cx="8173308" cy="4846504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Fun events that often involve food!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Academic seminars (students practice for defense, new professors present)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Casual meet-ups (mental health walks, free ice skating, bowling, grabbing coffee or lunch, on-campus seminars with ~free~ food, etc.)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 community where we hope you feel comfortable asking us and other grad students questions! </a:t>
            </a:r>
            <a:r>
              <a:rPr lang="en-US" sz="2400" b="1" dirty="0">
                <a:solidFill>
                  <a:schemeClr val="tx1"/>
                </a:solidFill>
              </a:rPr>
              <a:t>If you’re thinking it, someone else probably is too!</a:t>
            </a:r>
          </a:p>
          <a:p>
            <a:pPr marL="228600" indent="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8A0CA-1CD1-2757-71F7-DDE3BB7F18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8B85CE5B-6CAA-466A-C9C5-2A60706A5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5" r="18294"/>
          <a:stretch/>
        </p:blipFill>
        <p:spPr>
          <a:xfrm rot="5400000">
            <a:off x="9005588" y="-475906"/>
            <a:ext cx="2738699" cy="3634126"/>
          </a:xfrm>
          <a:prstGeom prst="rect">
            <a:avLst/>
          </a:prstGeom>
        </p:spPr>
      </p:pic>
      <p:pic>
        <p:nvPicPr>
          <p:cNvPr id="10" name="Picture 9" descr="A group of people around a table with pumpkins&#10;&#10;Description automatically generated">
            <a:extLst>
              <a:ext uri="{FF2B5EF4-FFF2-40B4-BE49-F238E27FC236}">
                <a16:creationId xmlns:a16="http://schemas.microsoft.com/office/drawing/2014/main" id="{DBC6D3DB-BF6D-0965-0A85-6CB533DC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627" y="3250972"/>
            <a:ext cx="4020897" cy="3015673"/>
          </a:xfrm>
          <a:prstGeom prst="rect">
            <a:avLst/>
          </a:prstGeom>
        </p:spPr>
      </p:pic>
      <p:pic>
        <p:nvPicPr>
          <p:cNvPr id="8" name="Picture 7" descr="A group of people standing in front of a table full of food&#10;&#10;Description automatically generated">
            <a:extLst>
              <a:ext uri="{FF2B5EF4-FFF2-40B4-BE49-F238E27FC236}">
                <a16:creationId xmlns:a16="http://schemas.microsoft.com/office/drawing/2014/main" id="{8D7B84FF-8ADD-77FC-39B6-508CAA365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7" b="16250"/>
          <a:stretch/>
        </p:blipFill>
        <p:spPr>
          <a:xfrm>
            <a:off x="9739471" y="1902855"/>
            <a:ext cx="2452529" cy="23872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54722B5-BF32-7306-4288-A55F247C4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r="9022"/>
          <a:stretch/>
        </p:blipFill>
        <p:spPr bwMode="auto">
          <a:xfrm rot="5400000">
            <a:off x="8352447" y="2340553"/>
            <a:ext cx="1549198" cy="18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771E76-0E6D-31FD-FA99-90906690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67" y="5638062"/>
            <a:ext cx="2684526" cy="12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5B8E-FC0E-2071-73D9-A227F94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55" y="362402"/>
            <a:ext cx="6951472" cy="590931"/>
          </a:xfrm>
        </p:spPr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Fall 2024 Tentative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7FAA5-6404-FD7B-74A4-F4197459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58" y="985831"/>
            <a:ext cx="10789920" cy="4717862"/>
          </a:xfrm>
        </p:spPr>
        <p:txBody>
          <a:bodyPr/>
          <a:lstStyle/>
          <a:p>
            <a:r>
              <a:rPr lang="en-US" sz="2200" b="1" dirty="0"/>
              <a:t>August 28</a:t>
            </a:r>
            <a:r>
              <a:rPr lang="en-US" sz="2200" b="1" baseline="30000" dirty="0"/>
              <a:t>th</a:t>
            </a:r>
            <a:r>
              <a:rPr lang="en-US" sz="2200" b="1" dirty="0"/>
              <a:t>, 4-7 PM </a:t>
            </a:r>
            <a:r>
              <a:rPr lang="en-US" sz="2200" dirty="0"/>
              <a:t>– Welcome Back BBQ &amp; Potluck, Hessel Park Pavilion</a:t>
            </a:r>
          </a:p>
          <a:p>
            <a:r>
              <a:rPr lang="en-US" sz="2200" b="1" dirty="0"/>
              <a:t>September 3</a:t>
            </a:r>
            <a:r>
              <a:rPr lang="en-US" sz="2200" b="1" baseline="30000" dirty="0"/>
              <a:t>rd</a:t>
            </a:r>
            <a:r>
              <a:rPr lang="en-US" sz="2200" b="1" dirty="0"/>
              <a:t>, 12-1 PM </a:t>
            </a:r>
            <a:r>
              <a:rPr lang="en-US" sz="2200" dirty="0"/>
              <a:t>– Informal lunch with other College of ACES GSAs (Animal Sci, NRES), South Quad</a:t>
            </a:r>
          </a:p>
          <a:p>
            <a:r>
              <a:rPr lang="en-US" sz="2200" b="1" dirty="0"/>
              <a:t>September 5</a:t>
            </a:r>
            <a:r>
              <a:rPr lang="en-US" sz="2200" b="1" baseline="30000" dirty="0"/>
              <a:t>th</a:t>
            </a:r>
            <a:r>
              <a:rPr lang="en-US" sz="2200" b="1" dirty="0"/>
              <a:t>, 11 AM-12 PM </a:t>
            </a:r>
            <a:r>
              <a:rPr lang="en-US" sz="2200" dirty="0"/>
              <a:t>– “The Ins and Outs of the GEO” Seminar (snacks provided), Bevier Commons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September 9</a:t>
            </a:r>
            <a:r>
              <a:rPr lang="en-US" sz="2200" b="1" baseline="30000" dirty="0">
                <a:solidFill>
                  <a:schemeClr val="tx1"/>
                </a:solidFill>
              </a:rPr>
              <a:t>th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– New event reveal!</a:t>
            </a:r>
          </a:p>
          <a:p>
            <a:r>
              <a:rPr lang="en-US" sz="2200" b="1" dirty="0"/>
              <a:t>TBD (September)</a:t>
            </a:r>
            <a:r>
              <a:rPr lang="en-US" sz="2200" dirty="0"/>
              <a:t> – Pioneer Seminar Series #1 </a:t>
            </a:r>
          </a:p>
          <a:p>
            <a:r>
              <a:rPr lang="en-US" sz="2200" b="1" dirty="0"/>
              <a:t>October 12</a:t>
            </a:r>
            <a:r>
              <a:rPr lang="en-US" sz="2200" b="1" baseline="30000" dirty="0"/>
              <a:t>th</a:t>
            </a:r>
            <a:r>
              <a:rPr lang="en-US" sz="2200" b="1" dirty="0"/>
              <a:t> </a:t>
            </a:r>
            <a:r>
              <a:rPr lang="en-US" sz="2200" dirty="0"/>
              <a:t>– College of ACES Tailgate “Celebrate Food &amp; AG Day!”</a:t>
            </a:r>
          </a:p>
          <a:p>
            <a:r>
              <a:rPr lang="en-US" sz="2200" b="1" dirty="0"/>
              <a:t>TBD (October) </a:t>
            </a:r>
            <a:r>
              <a:rPr lang="en-US" sz="2200" dirty="0"/>
              <a:t>– Pumpkin Carving Party/Competition</a:t>
            </a:r>
          </a:p>
          <a:p>
            <a:r>
              <a:rPr lang="en-US" sz="2200" b="1" dirty="0"/>
              <a:t>TBD (December) </a:t>
            </a:r>
            <a:r>
              <a:rPr lang="en-US" sz="2200" dirty="0"/>
              <a:t>– Holiday Party/Cookie Decorating</a:t>
            </a:r>
          </a:p>
          <a:p>
            <a:endParaRPr lang="en-US" sz="2200" dirty="0"/>
          </a:p>
          <a:p>
            <a:r>
              <a:rPr lang="en-US" sz="22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A06EA-BE56-86FE-6BE7-F1CEBB561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1495A-D9CF-5E48-B2BB-C58EC06C7815}"/>
              </a:ext>
            </a:extLst>
          </p:cNvPr>
          <p:cNvGrpSpPr/>
          <p:nvPr/>
        </p:nvGrpSpPr>
        <p:grpSpPr>
          <a:xfrm>
            <a:off x="5224641" y="3591226"/>
            <a:ext cx="566559" cy="306519"/>
            <a:chOff x="6406896" y="3849845"/>
            <a:chExt cx="705840" cy="359664"/>
          </a:xfrm>
        </p:grpSpPr>
        <p:pic>
          <p:nvPicPr>
            <p:cNvPr id="1026" name="Picture 2" descr="Lock Symbol For Interface free icons designed by Freepik">
              <a:extLst>
                <a:ext uri="{FF2B5EF4-FFF2-40B4-BE49-F238E27FC236}">
                  <a16:creationId xmlns:a16="http://schemas.microsoft.com/office/drawing/2014/main" id="{9525AD04-D363-C791-1CE0-F0AE51F64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072" y="3849845"/>
              <a:ext cx="359664" cy="35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hh Emoji">
              <a:extLst>
                <a:ext uri="{FF2B5EF4-FFF2-40B4-BE49-F238E27FC236}">
                  <a16:creationId xmlns:a16="http://schemas.microsoft.com/office/drawing/2014/main" id="{04045CC3-C01E-9C55-5D19-E8DFEB23B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896" y="3849845"/>
              <a:ext cx="346176" cy="35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023085D-F39E-A7D9-983C-26296C169F5E}"/>
              </a:ext>
            </a:extLst>
          </p:cNvPr>
          <p:cNvSpPr txBox="1">
            <a:spLocks/>
          </p:cNvSpPr>
          <p:nvPr/>
        </p:nvSpPr>
        <p:spPr>
          <a:xfrm>
            <a:off x="8081819" y="5789214"/>
            <a:ext cx="368531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0" i="1" dirty="0">
                <a:latin typeface="+mj-lt"/>
              </a:rPr>
              <a:t>And probably more!</a:t>
            </a:r>
          </a:p>
        </p:txBody>
      </p:sp>
    </p:spTree>
    <p:extLst>
      <p:ext uri="{BB962C8B-B14F-4D97-AF65-F5344CB8AC3E}">
        <p14:creationId xmlns:p14="http://schemas.microsoft.com/office/powerpoint/2010/main" val="107074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9CED-5612-08DD-B87F-1A5237EB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6" y="779084"/>
            <a:ext cx="6951472" cy="590931"/>
          </a:xfrm>
        </p:spPr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How to stay connected: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3BAC9-753D-1B48-BC46-DE17DBB0F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3582" y="1424523"/>
            <a:ext cx="4864054" cy="1610729"/>
          </a:xfrm>
        </p:spPr>
        <p:txBody>
          <a:bodyPr/>
          <a:lstStyle/>
          <a:p>
            <a:r>
              <a:rPr lang="en-US" sz="3200" b="1" dirty="0"/>
              <a:t>Look out for emails!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B6C16-E334-5315-3321-2A5DB13DE3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1D753-2436-EFE2-8D78-C75360BFAF94}"/>
              </a:ext>
            </a:extLst>
          </p:cNvPr>
          <p:cNvSpPr txBox="1"/>
          <p:nvPr/>
        </p:nvSpPr>
        <p:spPr>
          <a:xfrm>
            <a:off x="7892295" y="1482197"/>
            <a:ext cx="3528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Scan to join our group chat!</a:t>
            </a:r>
          </a:p>
        </p:txBody>
      </p:sp>
      <p:pic>
        <p:nvPicPr>
          <p:cNvPr id="8" name="Picture 7" descr="A screen shot of a qr code&#10;&#10;Description automatically generated">
            <a:extLst>
              <a:ext uri="{FF2B5EF4-FFF2-40B4-BE49-F238E27FC236}">
                <a16:creationId xmlns:a16="http://schemas.microsoft.com/office/drawing/2014/main" id="{62E21A6D-467D-1F4B-3D88-C108CD1AC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1" t="30236" r="10085" b="35553"/>
          <a:stretch/>
        </p:blipFill>
        <p:spPr>
          <a:xfrm>
            <a:off x="7749309" y="2648727"/>
            <a:ext cx="3857386" cy="3616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AB547D-9AD6-1506-DA64-120C4BF5310E}"/>
              </a:ext>
            </a:extLst>
          </p:cNvPr>
          <p:cNvSpPr txBox="1">
            <a:spLocks/>
          </p:cNvSpPr>
          <p:nvPr/>
        </p:nvSpPr>
        <p:spPr>
          <a:xfrm>
            <a:off x="266746" y="4161655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masis MT Pro Black" panose="02040A04050005020304" pitchFamily="18" charset="0"/>
              </a:rPr>
              <a:t>Specific questions?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259C6D-1830-1882-16C6-90E4C886CB73}"/>
              </a:ext>
            </a:extLst>
          </p:cNvPr>
          <p:cNvSpPr txBox="1">
            <a:spLocks/>
          </p:cNvSpPr>
          <p:nvPr/>
        </p:nvSpPr>
        <p:spPr>
          <a:xfrm>
            <a:off x="20227" y="4654786"/>
            <a:ext cx="6075773" cy="161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Board contact info can be found at: </a:t>
            </a:r>
            <a:r>
              <a:rPr lang="en-US" sz="2800" dirty="0">
                <a:hlinkClick r:id="rId3"/>
              </a:rPr>
              <a:t>https://gsa.fshn.illinois.edu/</a:t>
            </a:r>
            <a:r>
              <a:rPr lang="en-US" sz="2800" dirty="0"/>
              <a:t> 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3AE755-A501-D80A-723C-1D8A7E5EC26D}"/>
              </a:ext>
            </a:extLst>
          </p:cNvPr>
          <p:cNvSpPr txBox="1">
            <a:spLocks/>
          </p:cNvSpPr>
          <p:nvPr/>
        </p:nvSpPr>
        <p:spPr>
          <a:xfrm>
            <a:off x="704595" y="2207036"/>
            <a:ext cx="6075773" cy="161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576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sz="1800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These will often come from Gabby, Karson, Audra, or Becca </a:t>
            </a:r>
            <a:r>
              <a:rPr lang="en-US" sz="2800" dirty="0">
                <a:sym typeface="Wingdings" panose="05000000000000000000" pitchFamily="2" charset="2"/>
              </a:rPr>
              <a:t>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951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8E0B58AEE9A4CBAD00900CA57D99E" ma:contentTypeVersion="14" ma:contentTypeDescription="Create a new document." ma:contentTypeScope="" ma:versionID="5bce16eb49898337c7ebc79166b8bfdf">
  <xsd:schema xmlns:xsd="http://www.w3.org/2001/XMLSchema" xmlns:xs="http://www.w3.org/2001/XMLSchema" xmlns:p="http://schemas.microsoft.com/office/2006/metadata/properties" xmlns:ns3="9edfebdc-6f54-4183-8ca2-f67683a75a30" xmlns:ns4="105a8e76-3e4e-4888-9291-319e08604a9a" targetNamespace="http://schemas.microsoft.com/office/2006/metadata/properties" ma:root="true" ma:fieldsID="199ff8b985222743b4d91b87eed088d3" ns3:_="" ns4:_="">
    <xsd:import namespace="9edfebdc-6f54-4183-8ca2-f67683a75a30"/>
    <xsd:import namespace="105a8e76-3e4e-4888-9291-319e08604a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febdc-6f54-4183-8ca2-f67683a75a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a8e76-3e4e-4888-9291-319e08604a9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dfebdc-6f54-4183-8ca2-f67683a75a30" xsi:nil="true"/>
  </documentManagement>
</p:properties>
</file>

<file path=customXml/itemProps1.xml><?xml version="1.0" encoding="utf-8"?>
<ds:datastoreItem xmlns:ds="http://schemas.openxmlformats.org/officeDocument/2006/customXml" ds:itemID="{1AA156F0-F601-4BC2-A8D2-8FD9FC5F73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2DAEE-E9A0-4038-9D75-E41B4E8F8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dfebdc-6f54-4183-8ca2-f67683a75a30"/>
    <ds:schemaRef ds:uri="105a8e76-3e4e-4888-9291-319e08604a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B3C9F-2E75-4546-8F64-3F0E286C0F94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05a8e76-3e4e-4888-9291-319e08604a9a"/>
    <ds:schemaRef ds:uri="9edfebdc-6f54-4183-8ca2-f67683a75a3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393</Words>
  <Application>Microsoft Office PowerPoint</Application>
  <PresentationFormat>Widescreen</PresentationFormat>
  <Paragraphs>61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Amasis MT Pro Black</vt:lpstr>
      <vt:lpstr>Arial</vt:lpstr>
      <vt:lpstr>NTR</vt:lpstr>
      <vt:lpstr>Office Theme</vt:lpstr>
      <vt:lpstr>What is the FSHN GSA?</vt:lpstr>
      <vt:lpstr>Your 9 newest besties in FSHN!</vt:lpstr>
      <vt:lpstr>PowerPoint Presentation</vt:lpstr>
      <vt:lpstr>Your 9 newest besties in FSHN!</vt:lpstr>
      <vt:lpstr>What can you expect from the FSHN GSA?</vt:lpstr>
      <vt:lpstr>Fall 2024 Tentative Schedule</vt:lpstr>
      <vt:lpstr>How to stay connected: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(primary logo)</dc:title>
  <dc:creator>Division of University Communications</dc:creator>
  <cp:lastModifiedBy>Snook, Becca</cp:lastModifiedBy>
  <cp:revision>19</cp:revision>
  <dcterms:created xsi:type="dcterms:W3CDTF">2019-04-04T19:20:28Z</dcterms:created>
  <dcterms:modified xsi:type="dcterms:W3CDTF">2024-08-22T16:51:05Z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0x0101001288E0B58AEE9A4CBAD00900CA57D99E</vt:lpwstr>
  </property>
</Properties>
</file>